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7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61" r:id="rId2"/>
    <p:sldMasterId id="2147483674" r:id="rId3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14" d="100"/>
          <a:sy n="114" d="100"/>
        </p:scale>
        <p:origin x="-1470" y="-24"/>
      </p:cViewPr>
      <p:guideLst>
        <p:guide pos="2529" orient="horz"/>
        <p:guide pos="2948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theme" Target="theme/theme1.xml"/><Relationship Id="rId5" Type="http://schemas.openxmlformats.org/officeDocument/2006/relationships/theme" Target="theme/theme2.xml"/><Relationship Id="rId6" Type="http://schemas.openxmlformats.org/officeDocument/2006/relationships/theme" Target="theme/theme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82EA5935-2F25-4767-81ED-BDAD7E07FBA2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9E1265EF-55E0-49C1-84CD-5800733A6354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C6A546AA-94B3-4783-BBBF-D0BC17FC3D37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3E6E1810-DEC0-4088-B054-6C71D6206145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E03405B7-AF4B-4BAD-9429-33C776CE73B7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0FD0429E-3B05-48C2-9E28-C2DF532E911C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03C5E03E-5F34-442B-9741-3A5DA44F189E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BC54E441-5012-45FD-84B6-ACB3460B681E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A5B97F77-AD7B-4872-A6F9-49D8C3E95AF5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5A101407-9836-43F6-B897-85FB3430FA88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4B1F3A71-C72C-494C-B895-37CE2C8D4F8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EBF980BA-7097-44F3-8114-FA8ACFFB7365}" type="slidenum">
              <a:rPr/>
              <a:t/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9134D0BD-8283-4668-AB04-F89C2992F498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FD22891A-1144-4671-9A09-6402C7240B94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62E65851-D8BC-4E02-A19D-DE02437C0588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BA82AB90-BF6B-4E47-94BB-18B71D4C255A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 bwMode="auto"/>
        <p:txBody>
          <a:bodyPr/>
          <a:lstStyle/>
          <a:p>
            <a:pPr>
              <a:defRPr/>
            </a:pPr>
            <a:fld id="{46B9F890-31F8-4FFC-9AE4-AFE6DD8DFD6B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7F0E92C2-29A0-487F-9E11-FCE7CEBA9EFE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A9170592-68B6-45BC-91E7-A4DF8FB20D98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84A78F8B-62C6-43FC-8980-0E4A711191F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762AFB3D-ACA2-4618-9A61-158EEFFF00E3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70A1297C-5262-42AF-BB19-A0AB38B5BB4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90382922-8BF7-4AB8-810D-F06D31610B0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D89CFBD0-53AE-4C90-94A3-0610E9B17BB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3E07F29D-3285-4E56-9AB9-CA5DC16EFA9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072AFA4D-1FBC-435E-A448-BC93B0408A5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9CC6AE9B-D491-4F4A-8E8C-71558BABAC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5FF9FC58-8735-4EFD-81BF-BBBD23F9A9F0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E35E53CE-8484-4B58-BD69-4C093243DEAD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 bwMode="auto"/>
        <p:txBody>
          <a:bodyPr/>
          <a:lstStyle/>
          <a:p>
            <a:pPr>
              <a:defRPr/>
            </a:pPr>
            <a:fld id="{C69EC1AD-8601-4F67-8B11-DD459E38AC66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310148D-B1DB-403A-A0C3-B0153AA95382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162478B-A3ED-4A30-B421-CD4DAEA76F2A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9AE164FC-8573-46CA-86EA-E70FA58BAA5C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0A252D96-E03A-406E-AE7E-85DDA7479FAB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64EB2342-1763-4EF6-B9F3-1805B56AFB15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  <a:defRPr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DCECEF8E-3CE5-4DBF-801F-04796176FE1A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2155801F-FA46-4A4F-BA68-6D3E08F3E57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 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2F144350-89CD-4C5F-AB2B-A8FDC7AE5CA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 bwMode="auto"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Arial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0D146416-DDC4-4BC9-836B-C1580A26544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 bwMode="auto"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/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4.jpg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5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26" name="Picture 4"/>
          <p:cNvPicPr/>
          <p:nvPr/>
        </p:nvPicPr>
        <p:blipFill>
          <a:blip r:embed="rId3"/>
          <a:stretch/>
        </p:blipFill>
        <p:spPr bwMode="auto">
          <a:xfrm>
            <a:off x="1116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27" name="TextBox 1"/>
          <p:cNvSpPr/>
          <p:nvPr/>
        </p:nvSpPr>
        <p:spPr bwMode="auto">
          <a:xfrm>
            <a:off x="867600" y="1697479"/>
            <a:ext cx="7495918" cy="265068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defRPr/>
            </a:pPr>
            <a:r>
              <a:rPr sz="2800" b="1">
                <a:latin typeface="Times New Roman"/>
                <a:ea typeface="Calibri"/>
              </a:rPr>
              <a:t>Результаты осуществления федерального государственного строительного надзора </a:t>
            </a:r>
            <a:br>
              <a:rPr sz="2800" b="1">
                <a:latin typeface="Times New Roman"/>
                <a:ea typeface="Calibri"/>
              </a:rPr>
            </a:br>
            <a:r>
              <a:rPr sz="2800" b="1">
                <a:latin typeface="Times New Roman"/>
                <a:ea typeface="Calibri"/>
              </a:rPr>
              <a:t>на объ</a:t>
            </a:r>
            <a:r>
              <a:rPr sz="2800" b="1">
                <a:latin typeface="Times New Roman"/>
                <a:ea typeface="Calibri"/>
              </a:rPr>
              <a:t>ектах использования атомной энергии и </a:t>
            </a:r>
            <a:r>
              <a:rPr sz="2800" b="1">
                <a:latin typeface="Times New Roman"/>
                <a:ea typeface="Calibri"/>
              </a:rPr>
              <a:t>предоставления государственной услуги </a:t>
            </a:r>
            <a:br>
              <a:rPr sz="2800" b="1">
                <a:latin typeface="Times New Roman"/>
                <a:ea typeface="Calibri"/>
              </a:rPr>
            </a:br>
            <a:r>
              <a:rPr sz="2800" b="1">
                <a:latin typeface="Times New Roman"/>
                <a:ea typeface="Calibri"/>
              </a:rPr>
              <a:t>по лицензированию в области</a:t>
            </a:r>
            <a:r>
              <a:rPr sz="2800" b="1">
                <a:latin typeface="Times New Roman"/>
                <a:ea typeface="Calibri"/>
              </a:rPr>
              <a:t> использования атомной энергии</a:t>
            </a:r>
            <a:r>
              <a:rPr sz="2800" b="1">
                <a:latin typeface="Times New Roman"/>
                <a:ea typeface="Calibri"/>
              </a:rPr>
              <a:t> в 2024 году</a:t>
            </a:r>
            <a:endParaRPr sz="2400" b="1"/>
          </a:p>
        </p:txBody>
      </p:sp>
      <p:sp>
        <p:nvSpPr>
          <p:cNvPr id="2146142405" name="TextBox 2146142404"/>
          <p:cNvSpPr txBox="1"/>
          <p:nvPr/>
        </p:nvSpPr>
        <p:spPr bwMode="auto">
          <a:xfrm>
            <a:off x="5379140" y="4566849"/>
            <a:ext cx="3336092" cy="2441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767875429" name="TextBox 767875428"/>
          <p:cNvSpPr txBox="1"/>
          <p:nvPr/>
        </p:nvSpPr>
        <p:spPr bwMode="auto">
          <a:xfrm>
            <a:off x="5274930" y="4566849"/>
            <a:ext cx="3379286" cy="1067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Додонов Михаил Николаевич</a:t>
            </a:r>
            <a:endParaRPr/>
          </a:p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начальник ОНСОИАЭ </a:t>
            </a:r>
            <a:endParaRPr/>
          </a:p>
          <a:p>
            <a:pPr algn="r">
              <a:defRPr/>
            </a:pPr>
            <a:r>
              <a:rPr sz="1600" b="1">
                <a:latin typeface="Times New Roman"/>
                <a:cs typeface="Times New Roman"/>
              </a:rPr>
              <a:t>Центрального МТУ по надзору </a:t>
            </a:r>
            <a:br>
              <a:rPr sz="1600" b="1">
                <a:latin typeface="Times New Roman"/>
                <a:cs typeface="Times New Roman"/>
              </a:rPr>
            </a:br>
            <a:r>
              <a:rPr sz="1600" b="1">
                <a:latin typeface="Times New Roman"/>
                <a:cs typeface="Times New Roman"/>
              </a:rPr>
              <a:t>за ЯРБ Ростехнадзора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1" name="Рисунок 3"/>
          <p:cNvPicPr/>
          <p:nvPr/>
        </p:nvPicPr>
        <p:blipFill>
          <a:blip r:embed="rId2"/>
          <a:stretch/>
        </p:blipFill>
        <p:spPr bwMode="auto">
          <a:xfrm>
            <a:off x="15120" y="2205000"/>
            <a:ext cx="4411440" cy="3867480"/>
          </a:xfrm>
          <a:prstGeom prst="rect">
            <a:avLst/>
          </a:prstGeom>
          <a:ln w="0">
            <a:noFill/>
          </a:ln>
        </p:spPr>
      </p:pic>
      <p:grpSp>
        <p:nvGrpSpPr>
          <p:cNvPr id="152" name="Объект 15"/>
          <p:cNvGrpSpPr/>
          <p:nvPr/>
        </p:nvGrpSpPr>
        <p:grpSpPr bwMode="auto">
          <a:xfrm>
            <a:off x="4078324" y="1366200"/>
            <a:ext cx="4949510" cy="4436992"/>
            <a:chOff x="0" y="0"/>
            <a:chExt cx="4949510" cy="4436992"/>
          </a:xfrm>
        </p:grpSpPr>
        <p:sp>
          <p:nvSpPr>
            <p:cNvPr id="154" name="Скругленный прямоугольник 201"/>
            <p:cNvSpPr/>
            <p:nvPr/>
          </p:nvSpPr>
          <p:spPr bwMode="auto">
            <a:xfrm>
              <a:off x="0" y="0"/>
              <a:ext cx="4949510" cy="102386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lIns="49678" tIns="49678" rIns="49678" bIns="49678" numCol="1" spcCol="1440" anchor="ctr">
              <a:noAutofit/>
            </a:bodyPr>
            <a:lstStyle/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br>
                <a:rPr sz="1800"/>
              </a:br>
              <a:r>
                <a:rPr lang="ru-RU" sz="1800" b="0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Вынесено </a:t>
              </a:r>
              <a:r>
                <a:rPr lang="ru-RU" sz="1800" b="1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64 </a:t>
              </a:r>
              <a:r>
                <a:rPr lang="ru-RU" sz="1800" b="1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постановления</a:t>
              </a:r>
              <a:b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</a:br>
              <a: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о назначении административного наказания</a:t>
              </a: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6" name="Скругленный прямоугольник 203"/>
            <p:cNvSpPr/>
            <p:nvPr/>
          </p:nvSpPr>
          <p:spPr bwMode="auto">
            <a:xfrm>
              <a:off x="0" y="3595840"/>
              <a:ext cx="4949510" cy="84115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lIns="49678" tIns="49678" rIns="49678" bIns="49678" numCol="1" spcCol="1440" anchor="ctr">
              <a:noAutofit/>
            </a:bodyPr>
            <a:lstStyle/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br>
                <a:rPr sz="1800"/>
              </a:br>
              <a:r>
                <a:rPr lang="ru-RU" sz="1800" b="0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Наложено штрафов на сумму </a:t>
              </a:r>
              <a:r>
                <a:rPr lang="ru-RU" sz="1800" b="1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2835</a:t>
              </a:r>
              <a:r>
                <a:rPr lang="ru-RU" sz="1800" b="0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 </a:t>
              </a:r>
              <a:r>
                <a:rPr lang="ru-RU" sz="1800" b="1" strike="noStrike" spc="-1">
                  <a:solidFill>
                    <a:schemeClr val="lt1"/>
                  </a:solidFill>
                  <a:latin typeface="Times New Roman"/>
                  <a:ea typeface="Arial"/>
                </a:rPr>
                <a:t>тыс. руб.</a:t>
              </a:r>
              <a:endParaRPr lang="ru-RU" sz="1800" b="1" strike="noStrike" spc="0">
                <a:solidFill>
                  <a:schemeClr val="lt1"/>
                </a:solidFill>
                <a:latin typeface="Times New Roman"/>
                <a:ea typeface="Arial"/>
              </a:endParaRPr>
            </a:p>
            <a:p>
              <a:pPr>
                <a:lnSpc>
                  <a:spcPct val="90000"/>
                </a:lnSpc>
                <a:spcAft>
                  <a:spcPts val="455"/>
                </a:spcAft>
                <a:defRPr/>
              </a:pPr>
              <a:r>
                <a:rPr lang="ru-RU" sz="1800" b="0" strike="noStrike" spc="0">
                  <a:solidFill>
                    <a:schemeClr val="lt1"/>
                  </a:solidFill>
                  <a:latin typeface="Times New Roman"/>
                  <a:ea typeface="Arial"/>
                </a:rPr>
                <a:t>Штрафы уплачены.</a:t>
              </a:r>
              <a:endParaRPr lang="ru-RU" sz="1800" b="0" strike="noStrike" spc="0">
                <a:solidFill>
                  <a:srgbClr val="000000"/>
                </a:solidFill>
                <a:latin typeface="Open Sans"/>
              </a:endParaRPr>
            </a:p>
            <a:p>
              <a:pPr>
                <a:lnSpc>
                  <a:spcPct val="90000"/>
                </a:lnSpc>
                <a:spcAft>
                  <a:spcPts val="456"/>
                </a:spcAft>
                <a:defRPr/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</p:grpSp>
      <p:pic>
        <p:nvPicPr>
          <p:cNvPr id="158" name="Picture 3"/>
          <p:cNvPicPr/>
          <p:nvPr/>
        </p:nvPicPr>
        <p:blipFill>
          <a:blip r:embed="rId3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59" name="Picture 4"/>
          <p:cNvPicPr/>
          <p:nvPr/>
        </p:nvPicPr>
        <p:blipFill>
          <a:blip r:embed="rId4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160" name="Picture 4"/>
          <p:cNvPicPr/>
          <p:nvPr/>
        </p:nvPicPr>
        <p:blipFill>
          <a:blip r:embed="rId5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sldNum" idx="12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59EE9EE3-BA24-42A5-8E08-4E16F094A26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779221724" name="Скругленный прямоугольник 201"/>
          <p:cNvSpPr/>
          <p:nvPr/>
        </p:nvSpPr>
        <p:spPr bwMode="auto">
          <a:xfrm>
            <a:off x="4078324" y="2478264"/>
            <a:ext cx="4949510" cy="950734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rgbClr val="FFFFFF"/>
            </a:solidFill>
            <a:round/>
          </a:ln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9677" tIns="49677" rIns="49677" bIns="49677" numCol="1" spcCol="1440" anchor="ctr">
            <a:noAutofit/>
          </a:bodyPr>
          <a:lstStyle/>
          <a:p>
            <a:pPr>
              <a:lnSpc>
                <a:spcPct val="90000"/>
              </a:lnSpc>
              <a:spcAft>
                <a:spcPts val="455"/>
              </a:spcAft>
              <a:defRPr/>
            </a:pPr>
            <a:br>
              <a:rPr lang="ru-RU" sz="1800" b="1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</a:br>
            <a:endParaRPr lang="ru-RU" sz="1800" b="1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28 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административных наказаний</a:t>
            </a: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Arial"/>
                <a:cs typeface="Times New Roman"/>
              </a:rPr>
              <a:t>в виде штрафа:</a:t>
            </a:r>
            <a:endParaRPr lang="ru-RU"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19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юридических лиц;</a:t>
            </a: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9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должностного лица.</a:t>
            </a:r>
            <a:endParaRPr lang="ru-RU"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sz="1800" b="0" strike="noStrike" spc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515722211" name="Скругленный прямоугольник 201"/>
          <p:cNvSpPr/>
          <p:nvPr/>
        </p:nvSpPr>
        <p:spPr bwMode="auto">
          <a:xfrm>
            <a:off x="4078324" y="3527776"/>
            <a:ext cx="4949510" cy="1358193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rgbClr val="FFFFFF"/>
            </a:solidFill>
            <a:round/>
          </a:ln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49677" tIns="49677" rIns="49677" bIns="49677" numCol="1" spcCol="1440" anchor="ctr">
            <a:noAutofit/>
          </a:bodyPr>
          <a:lstStyle/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en-US" sz="18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  <a:t>36 </a:t>
            </a:r>
            <a:r>
              <a:rPr lang="ru-RU" sz="1800" b="0" i="0" u="none" strike="noStrike" cap="none" spc="0">
                <a:solidFill>
                  <a:schemeClr val="lt1"/>
                </a:solidFill>
                <a:latin typeface="Times New Roman"/>
                <a:ea typeface="Arial"/>
                <a:cs typeface="Times New Roman"/>
              </a:rPr>
              <a:t>административных наказаний в виде предупреждения</a:t>
            </a:r>
            <a:endParaRPr lang="ru-RU"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13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 в отношении юридических лиц;</a:t>
            </a:r>
            <a:endParaRPr sz="18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r>
              <a:rPr lang="ru-RU" sz="1800" b="1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23 </a:t>
            </a:r>
            <a:r>
              <a:rPr lang="ru-RU" sz="1800" b="0" i="0" u="none" strike="noStrike" cap="none" spc="0">
                <a:solidFill>
                  <a:schemeClr val="bg1"/>
                </a:solidFill>
                <a:latin typeface="Times New Roman"/>
                <a:ea typeface="Open Sans"/>
                <a:cs typeface="Times New Roman"/>
              </a:rPr>
              <a:t>в отношении должностных лиц.</a:t>
            </a:r>
            <a:endParaRPr sz="1800" b="0" i="0" u="none" strike="noStrike" cap="none" spc="0">
              <a:solidFill>
                <a:schemeClr val="lt1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spcAft>
                <a:spcPts val="455"/>
              </a:spcAft>
              <a:defRPr/>
            </a:pPr>
            <a:endParaRPr lang="ru-RU" sz="1800" b="0" strike="noStrike" spc="0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72987134" name="Picture 4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416556380" name="PlaceHolder 1"/>
          <p:cNvSpPr>
            <a:spLocks noGrp="1"/>
          </p:cNvSpPr>
          <p:nvPr/>
        </p:nvSpPr>
        <p:spPr bwMode="auto">
          <a:xfrm flipH="0" flipV="0">
            <a:off x="457200" y="1556640"/>
            <a:ext cx="8541720" cy="5139723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 fontScale="80000" lnSpcReduction="4000"/>
          </a:bodyPr>
          <a:lstStyle/>
          <a:p>
            <a:pPr marL="0" marR="0" indent="450214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ОНСОИАЭ Центрального МТУ по надзору за ЯРБ </a:t>
            </a: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Ростехнадзора</a:t>
            </a: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за 2024 год поступило </a:t>
            </a:r>
            <a:r>
              <a:rPr lang="ru-RU" sz="2600" b="1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95 заявлений</a:t>
            </a: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по предоставлению </a:t>
            </a:r>
            <a:r>
              <a:rPr sz="2600" b="0">
                <a:latin typeface="Times New Roman"/>
                <a:ea typeface="Calibri"/>
                <a:cs typeface="Times New Roman"/>
              </a:rPr>
              <a:t>государственной услуги по лицензированию в области</a:t>
            </a:r>
            <a:r>
              <a:rPr sz="2600" b="0">
                <a:latin typeface="Times New Roman"/>
                <a:ea typeface="Calibri"/>
                <a:cs typeface="Times New Roman"/>
              </a:rPr>
              <a:t> использования атомной энергии</a:t>
            </a:r>
            <a:r>
              <a:rPr sz="2600" b="0">
                <a:latin typeface="Times New Roman"/>
                <a:cs typeface="Times New Roman"/>
              </a:rPr>
              <a:t>.</a:t>
            </a:r>
            <a:endParaRPr sz="2600" b="0">
              <a:latin typeface="Times New Roman"/>
              <a:cs typeface="Times New Roman"/>
            </a:endParaRPr>
          </a:p>
          <a:p>
            <a:pPr marL="0" marR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600" b="0">
                <a:latin typeface="Times New Roman"/>
                <a:cs typeface="Times New Roman"/>
              </a:rPr>
              <a:t>Принято:</a:t>
            </a:r>
            <a:endParaRPr sz="2600" b="0">
              <a:latin typeface="Times New Roman"/>
              <a:cs typeface="Times New Roman"/>
            </a:endParaRPr>
          </a:p>
          <a:p>
            <a:pPr marL="316922" marR="0" indent="-316922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0">
                <a:latin typeface="Times New Roman"/>
                <a:cs typeface="Times New Roman"/>
              </a:rPr>
              <a:t>70 решений о выдаче лицензий; </a:t>
            </a:r>
            <a:endParaRPr sz="2600" b="0">
              <a:latin typeface="Times New Roman"/>
              <a:cs typeface="Times New Roman"/>
            </a:endParaRPr>
          </a:p>
          <a:p>
            <a:pPr marL="316922" marR="0" indent="-316922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0">
                <a:latin typeface="Times New Roman"/>
                <a:cs typeface="Times New Roman"/>
              </a:rPr>
              <a:t>4 решения об отказе в выдаче лицензий; </a:t>
            </a:r>
            <a:endParaRPr sz="2600" b="0">
              <a:latin typeface="Times New Roman"/>
              <a:cs typeface="Times New Roman"/>
            </a:endParaRPr>
          </a:p>
          <a:p>
            <a:pPr marL="316922" marR="0" indent="-316922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600" b="0">
                <a:latin typeface="Times New Roman"/>
                <a:cs typeface="Times New Roman"/>
              </a:rPr>
              <a:t>2 </a:t>
            </a:r>
            <a:r>
              <a:rPr lang="ru-RU" sz="2600" b="0">
                <a:latin typeface="Times New Roman"/>
                <a:cs typeface="Times New Roman"/>
              </a:rPr>
              <a:t>решения об отказе внесения изменений в УДЛ.</a:t>
            </a:r>
            <a:endParaRPr sz="2600" b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600" b="0">
                <a:latin typeface="Times New Roman"/>
                <a:cs typeface="Times New Roman"/>
              </a:rPr>
              <a:t>26 </a:t>
            </a:r>
            <a:r>
              <a:rPr lang="ru-RU" sz="2600" b="0">
                <a:latin typeface="Times New Roman"/>
                <a:cs typeface="Times New Roman"/>
              </a:rPr>
              <a:t> лицензий</a:t>
            </a:r>
            <a:r>
              <a:rPr lang="ru-RU" sz="2600" b="0">
                <a:latin typeface="Times New Roman"/>
                <a:cs typeface="Times New Roman"/>
              </a:rPr>
              <a:t> переоформлено</a:t>
            </a:r>
            <a:r>
              <a:rPr lang="ru-RU" sz="2600" b="0">
                <a:latin typeface="Times New Roman"/>
                <a:cs typeface="Times New Roman"/>
              </a:rPr>
              <a:t>, </a:t>
            </a:r>
            <a:endParaRPr sz="2600" b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600" b="0">
                <a:latin typeface="Times New Roman"/>
                <a:cs typeface="Times New Roman"/>
              </a:rPr>
              <a:t>Оформлено 4 прекращения действия лицензий.</a:t>
            </a:r>
            <a:endParaRPr sz="2600" b="0">
              <a:latin typeface="Times New Roman"/>
              <a:cs typeface="Times New Roman"/>
            </a:endParaRPr>
          </a:p>
          <a:p>
            <a:pPr marL="0" marR="0" indent="540000" algn="just">
              <a:lnSpc>
                <a:spcPct val="100000"/>
              </a:lnSpc>
              <a:spcBef>
                <a:spcPts val="398"/>
              </a:spcBef>
              <a:buNone/>
              <a:tabLst>
                <a:tab pos="0" algn="l"/>
                <a:tab pos="810000" algn="l"/>
              </a:tabLst>
              <a:defRPr/>
            </a:pPr>
            <a:r>
              <a:rPr lang="ru-RU" sz="2600" b="0">
                <a:latin typeface="Times New Roman"/>
                <a:cs typeface="Times New Roman"/>
              </a:rPr>
              <a:t>В работе </a:t>
            </a:r>
            <a:r>
              <a:rPr lang="ru-RU" sz="2600" b="1">
                <a:latin typeface="Times New Roman"/>
                <a:cs typeface="Times New Roman"/>
              </a:rPr>
              <a:t>28</a:t>
            </a:r>
            <a:r>
              <a:rPr lang="ru-RU" sz="2600" b="0">
                <a:latin typeface="Times New Roman"/>
                <a:cs typeface="Times New Roman"/>
              </a:rPr>
              <a:t> </a:t>
            </a:r>
            <a:r>
              <a:rPr lang="ru-RU" sz="2600" b="1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заявлений</a:t>
            </a: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по предоставлению </a:t>
            </a:r>
            <a:r>
              <a:rPr sz="2600" b="0">
                <a:latin typeface="Times New Roman"/>
                <a:ea typeface="Calibri"/>
                <a:cs typeface="Times New Roman"/>
              </a:rPr>
              <a:t>государственной услуги по лицензированию в области</a:t>
            </a:r>
            <a:r>
              <a:rPr sz="2600" b="0">
                <a:latin typeface="Times New Roman"/>
                <a:ea typeface="Calibri"/>
                <a:cs typeface="Times New Roman"/>
              </a:rPr>
              <a:t> использования атомной энергии</a:t>
            </a:r>
            <a:r>
              <a:rPr lang="ru-RU" sz="2600" b="0">
                <a:latin typeface="Times New Roman"/>
                <a:cs typeface="Times New Roman"/>
              </a:rPr>
              <a:t>. </a:t>
            </a:r>
            <a:endParaRPr lang="ru-RU" sz="2600" b="0">
              <a:latin typeface="Times New Roman"/>
              <a:cs typeface="Times New Roman"/>
            </a:endParaRPr>
          </a:p>
          <a:p>
            <a:pPr marL="0" marR="0" indent="540000" algn="just">
              <a:lnSpc>
                <a:spcPct val="100000"/>
              </a:lnSpc>
              <a:spcBef>
                <a:spcPts val="398"/>
              </a:spcBef>
              <a:buNone/>
              <a:tabLst>
                <a:tab pos="0" algn="l"/>
                <a:tab pos="810000" algn="l"/>
              </a:tabLst>
              <a:defRPr/>
            </a:pPr>
            <a:r>
              <a:rPr lang="ru-RU" sz="2600" b="1">
                <a:latin typeface="Times New Roman"/>
                <a:cs typeface="Times New Roman"/>
              </a:rPr>
              <a:t>4</a:t>
            </a:r>
            <a:r>
              <a:rPr lang="ru-RU" sz="2600" b="0">
                <a:latin typeface="Times New Roman"/>
                <a:cs typeface="Times New Roman"/>
              </a:rPr>
              <a:t> </a:t>
            </a:r>
            <a:r>
              <a:rPr lang="ru-RU" sz="2600" b="1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заявления </a:t>
            </a:r>
            <a:r>
              <a:rPr lang="ru-RU" sz="2600" b="0" i="0" u="non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по предоставлению </a:t>
            </a:r>
            <a:r>
              <a:rPr sz="2600" b="0">
                <a:latin typeface="Times New Roman"/>
                <a:ea typeface="Calibri"/>
                <a:cs typeface="Times New Roman"/>
              </a:rPr>
              <a:t>государственной услуги </a:t>
            </a:r>
            <a:br>
              <a:rPr sz="2600" b="0">
                <a:latin typeface="Times New Roman"/>
                <a:ea typeface="Calibri"/>
                <a:cs typeface="Times New Roman"/>
              </a:rPr>
            </a:br>
            <a:r>
              <a:rPr sz="2600" b="0">
                <a:latin typeface="Times New Roman"/>
                <a:ea typeface="Calibri"/>
                <a:cs typeface="Times New Roman"/>
              </a:rPr>
              <a:t>по лицензированию в области</a:t>
            </a:r>
            <a:r>
              <a:rPr sz="2600" b="0">
                <a:latin typeface="Times New Roman"/>
                <a:ea typeface="Calibri"/>
                <a:cs typeface="Times New Roman"/>
              </a:rPr>
              <a:t> использования атомной энергии</a:t>
            </a:r>
            <a:r>
              <a:rPr lang="ru-RU" sz="2600" b="0">
                <a:latin typeface="Times New Roman"/>
                <a:cs typeface="Times New Roman"/>
              </a:rPr>
              <a:t> </a:t>
            </a:r>
            <a:br>
              <a:rPr lang="ru-RU" sz="2600" b="0">
                <a:latin typeface="Times New Roman"/>
                <a:cs typeface="Times New Roman"/>
              </a:rPr>
            </a:br>
            <a:r>
              <a:rPr lang="ru-RU" sz="2600" b="0">
                <a:latin typeface="Times New Roman"/>
                <a:cs typeface="Times New Roman"/>
              </a:rPr>
              <a:t>в зависшем состоянии.</a:t>
            </a:r>
            <a:endParaRPr lang="ru-RU" sz="20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1261676" name="Picture 4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952744372" name="PlaceHolder 1"/>
          <p:cNvSpPr>
            <a:spLocks noGrp="1"/>
          </p:cNvSpPr>
          <p:nvPr/>
        </p:nvSpPr>
        <p:spPr bwMode="auto">
          <a:xfrm flipH="0" flipV="0">
            <a:off x="457200" y="1556640"/>
            <a:ext cx="8541720" cy="5139723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 fontScale="90000" lnSpcReduction="2000"/>
          </a:bodyPr>
          <a:lstStyle/>
          <a:p>
            <a:pPr marL="0" marR="0" indent="450214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800" b="0">
                <a:latin typeface="Times New Roman"/>
                <a:cs typeface="Times New Roman"/>
              </a:rPr>
              <a:t>Проведено:</a:t>
            </a:r>
            <a:endParaRPr sz="2800" b="0">
              <a:latin typeface="Times New Roman"/>
              <a:cs typeface="Times New Roman"/>
            </a:endParaRPr>
          </a:p>
          <a:p>
            <a:pPr marL="383008" marR="0" indent="-383008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800" b="0">
                <a:latin typeface="Times New Roman"/>
                <a:cs typeface="Times New Roman"/>
              </a:rPr>
              <a:t> </a:t>
            </a:r>
            <a:r>
              <a:rPr lang="ru-RU" sz="2800" b="1">
                <a:latin typeface="Times New Roman"/>
                <a:cs typeface="Times New Roman"/>
              </a:rPr>
              <a:t>75 выездных инспекций</a:t>
            </a:r>
            <a:r>
              <a:rPr lang="ru-RU" sz="2800" b="0">
                <a:latin typeface="Times New Roman"/>
                <a:cs typeface="Times New Roman"/>
              </a:rPr>
              <a:t> проверки достоверности сведений, представленных в комплекте документов для получения лицензии.</a:t>
            </a:r>
            <a:endParaRPr sz="2800" b="0">
              <a:latin typeface="Times New Roman"/>
              <a:cs typeface="Times New Roman"/>
            </a:endParaRPr>
          </a:p>
          <a:p>
            <a:pPr marL="383008" marR="0" indent="-383008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800" b="1">
                <a:latin typeface="Times New Roman"/>
                <a:cs typeface="Times New Roman"/>
              </a:rPr>
              <a:t>2 внеплановые выездные проверки </a:t>
            </a:r>
            <a:r>
              <a:rPr lang="ru-RU" sz="2800" b="0">
                <a:latin typeface="Times New Roman"/>
                <a:cs typeface="Times New Roman"/>
              </a:rPr>
              <a:t>исполнения предписаний об у</a:t>
            </a:r>
            <a:r>
              <a:rPr lang="ru-RU" sz="2800" b="0">
                <a:latin typeface="Times New Roman"/>
                <a:cs typeface="Times New Roman"/>
              </a:rPr>
              <a:t>с</a:t>
            </a:r>
            <a:r>
              <a:rPr lang="ru-RU" sz="2800" b="0">
                <a:latin typeface="Times New Roman"/>
                <a:cs typeface="Times New Roman"/>
              </a:rPr>
              <a:t>транении нарушений</a:t>
            </a:r>
            <a:r>
              <a:rPr lang="ru-RU" sz="2800" b="0">
                <a:latin typeface="Times New Roman"/>
                <a:cs typeface="Times New Roman"/>
              </a:rPr>
              <a:t>.</a:t>
            </a:r>
            <a:endParaRPr sz="2800" b="0">
              <a:latin typeface="Times New Roman"/>
              <a:cs typeface="Times New Roman"/>
            </a:endParaRPr>
          </a:p>
          <a:p>
            <a:pPr marL="383008" marR="0" indent="-383008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ru-RU" sz="2800" b="1">
                <a:latin typeface="Times New Roman"/>
                <a:cs typeface="Times New Roman"/>
              </a:rPr>
              <a:t>9 плановых</a:t>
            </a:r>
            <a:r>
              <a:rPr lang="ru-RU" sz="2800" b="0">
                <a:latin typeface="Times New Roman"/>
                <a:cs typeface="Times New Roman"/>
              </a:rPr>
              <a:t> </a:t>
            </a:r>
            <a:r>
              <a:rPr lang="ru-RU" sz="2800" b="1">
                <a:latin typeface="Times New Roman"/>
                <a:cs typeface="Times New Roman"/>
              </a:rPr>
              <a:t>инспекций, </a:t>
            </a:r>
            <a:r>
              <a:rPr lang="ru-RU" sz="2800" b="0">
                <a:latin typeface="Times New Roman"/>
                <a:cs typeface="Times New Roman"/>
              </a:rPr>
              <a:t>составлено </a:t>
            </a:r>
            <a:r>
              <a:rPr lang="ru-RU" sz="2800" b="1">
                <a:latin typeface="Times New Roman"/>
                <a:cs typeface="Times New Roman"/>
              </a:rPr>
              <a:t>2 акта </a:t>
            </a:r>
            <a:br>
              <a:rPr lang="ru-RU" sz="2800" b="1">
                <a:latin typeface="Times New Roman"/>
                <a:cs typeface="Times New Roman"/>
              </a:rPr>
            </a:br>
            <a:r>
              <a:rPr lang="ru-RU" sz="2800" b="1">
                <a:latin typeface="Times New Roman"/>
                <a:cs typeface="Times New Roman"/>
              </a:rPr>
              <a:t>о невозможности</a:t>
            </a:r>
            <a:r>
              <a:rPr lang="ru-RU" sz="2800" b="0">
                <a:latin typeface="Times New Roman"/>
                <a:cs typeface="Times New Roman"/>
              </a:rPr>
              <a:t> проведения инспекции 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ООО «Главмонтажстрой».</a:t>
            </a:r>
            <a:endParaRPr sz="2800" b="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800" b="0">
                <a:latin typeface="Times New Roman"/>
                <a:cs typeface="Times New Roman"/>
              </a:rPr>
              <a:t>Выявлено </a:t>
            </a:r>
            <a:r>
              <a:rPr lang="ru-RU" sz="2800" b="1">
                <a:latin typeface="Times New Roman"/>
                <a:cs typeface="Times New Roman"/>
              </a:rPr>
              <a:t>13 нарушений</a:t>
            </a:r>
            <a:r>
              <a:rPr lang="ru-RU" sz="2800" b="0">
                <a:latin typeface="Times New Roman"/>
                <a:cs typeface="Times New Roman"/>
              </a:rPr>
              <a:t>, 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выдано </a:t>
            </a:r>
            <a:r>
              <a:rPr lang="ru-RU" sz="2800" b="1">
                <a:latin typeface="Times New Roman"/>
                <a:cs typeface="Times New Roman"/>
              </a:rPr>
              <a:t>2 предписания</a:t>
            </a:r>
            <a:r>
              <a:rPr lang="ru-RU" sz="2800" b="0">
                <a:latin typeface="Times New Roman"/>
                <a:cs typeface="Times New Roman"/>
              </a:rPr>
              <a:t> об устранении нарушений 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в отношении ООО «НПЦ «ЭХО+», ООО «Межрегионстрой».</a:t>
            </a:r>
            <a:endParaRPr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2835375" name="Picture 4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760533729" name="PlaceHolder 1"/>
          <p:cNvSpPr>
            <a:spLocks noGrp="1"/>
          </p:cNvSpPr>
          <p:nvPr/>
        </p:nvSpPr>
        <p:spPr bwMode="auto">
          <a:xfrm flipH="0" flipV="0">
            <a:off x="457200" y="1556640"/>
            <a:ext cx="8541720" cy="5139723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2400" b="1">
                <a:latin typeface="Times New Roman"/>
                <a:ea typeface="Times New Roman"/>
                <a:cs typeface="Times New Roman"/>
              </a:rPr>
              <a:t>4 </a:t>
            </a:r>
            <a:r>
              <a:rPr sz="2400" b="0">
                <a:latin typeface="Times New Roman"/>
                <a:ea typeface="Times New Roman"/>
                <a:cs typeface="Times New Roman"/>
              </a:rPr>
              <a:t>а</a:t>
            </a:r>
            <a:r>
              <a:rPr sz="2400" b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дминистративных дел</a:t>
            </a:r>
            <a:r>
              <a:rPr sz="2400" b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а</a:t>
            </a:r>
            <a:r>
              <a:rPr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 </a:t>
            </a:r>
            <a:r>
              <a:rPr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в отношении юридических </a:t>
            </a:r>
            <a:br>
              <a:rPr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</a:br>
            <a:r>
              <a:rPr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и должностных лиц </a:t>
            </a:r>
            <a:r>
              <a:rPr lang="ru-RU" sz="2400" b="1">
                <a:latin typeface="Times New Roman"/>
                <a:cs typeface="Times New Roman"/>
              </a:rPr>
              <a:t>ООО «НПЦ «ЭХО+», </a:t>
            </a:r>
            <a:br>
              <a:rPr lang="ru-RU" sz="2400" b="1">
                <a:latin typeface="Times New Roman"/>
                <a:cs typeface="Times New Roman"/>
              </a:rPr>
            </a:br>
            <a:r>
              <a:rPr lang="ru-RU" sz="2400" b="1">
                <a:latin typeface="Times New Roman"/>
                <a:cs typeface="Times New Roman"/>
              </a:rPr>
              <a:t>ООО «Межрегионстрой»</a:t>
            </a:r>
            <a:r>
              <a:rPr sz="2400" b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по ч. 2 ст. 19.20 КоАП РФ </a:t>
            </a:r>
            <a:r>
              <a:rPr sz="2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направлены по подведомс</a:t>
            </a:r>
            <a:r>
              <a:rPr sz="2400">
                <a:latin typeface="Times New Roman"/>
                <a:ea typeface="Times New Roman"/>
                <a:cs typeface="Times New Roman"/>
              </a:rPr>
              <a:t>твенности мировому судье. </a:t>
            </a:r>
            <a:endParaRPr sz="2400"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endParaRPr sz="2400"/>
          </a:p>
          <a:p>
            <a:pPr>
              <a:defRPr/>
            </a:pPr>
            <a:r>
              <a:rPr sz="2400" b="1">
                <a:latin typeface="Times New Roman"/>
                <a:ea typeface="Times New Roman"/>
                <a:cs typeface="Times New Roman"/>
              </a:rPr>
              <a:t>Вынесены</a:t>
            </a:r>
            <a:r>
              <a:rPr sz="2400"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>
                <a:latin typeface="Times New Roman"/>
                <a:ea typeface="Times New Roman"/>
                <a:cs typeface="Times New Roman"/>
              </a:rPr>
              <a:t>2 решения суда</a:t>
            </a:r>
            <a:r>
              <a:rPr sz="2400" b="1">
                <a:latin typeface="Times New Roman"/>
                <a:ea typeface="Calibri"/>
                <a:cs typeface="Times New Roman"/>
              </a:rPr>
              <a:t>:</a:t>
            </a:r>
            <a:r>
              <a:rPr sz="2400" b="0">
                <a:latin typeface="Times New Roman"/>
                <a:ea typeface="Calibri"/>
                <a:cs typeface="Times New Roman"/>
              </a:rPr>
              <a:t> </a:t>
            </a:r>
            <a:endParaRPr sz="2400" b="0">
              <a:latin typeface="Times New Roman"/>
              <a:ea typeface="Calibri"/>
              <a:cs typeface="Times New Roman"/>
            </a:endParaRPr>
          </a:p>
          <a:p>
            <a:pPr>
              <a:defRPr/>
            </a:pPr>
            <a:r>
              <a:rPr sz="2400" b="0">
                <a:latin typeface="Times New Roman"/>
                <a:ea typeface="Calibri"/>
                <a:cs typeface="Times New Roman"/>
              </a:rPr>
              <a:t>в</a:t>
            </a:r>
            <a:r>
              <a:rPr sz="2400" b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отношении юридического и должностного лиц </a:t>
            </a:r>
            <a:br>
              <a:rPr lang="ru-RU" sz="2400" b="1">
                <a:latin typeface="Times New Roman"/>
                <a:cs typeface="Times New Roman"/>
              </a:rPr>
            </a:br>
            <a:r>
              <a:rPr lang="ru-RU" sz="2400" b="1">
                <a:latin typeface="Times New Roman"/>
                <a:cs typeface="Times New Roman"/>
              </a:rPr>
              <a:t>ООО «НПЦ «ЭХО+»</a:t>
            </a:r>
            <a:r>
              <a:rPr sz="2400">
                <a:latin typeface="Times New Roman"/>
                <a:cs typeface="Times New Roman"/>
              </a:rPr>
              <a:t> 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назначены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меры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наказания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 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виде</a:t>
            </a:r>
            <a:r>
              <a:rPr lang="en-US" sz="2400" b="0" i="0" u="non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>
                <a:latin typeface="Times New Roman"/>
                <a:cs typeface="Times New Roman"/>
              </a:rPr>
              <a:t>штрафа в размере 115 тыс.руб.</a:t>
            </a:r>
            <a:endParaRPr lang="ru-RU" sz="2400" b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2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63" name="Picture 4"/>
          <p:cNvPicPr/>
          <p:nvPr/>
        </p:nvPicPr>
        <p:blipFill>
          <a:blip r:embed="rId3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64" name="TextBox 1"/>
          <p:cNvSpPr/>
          <p:nvPr/>
        </p:nvSpPr>
        <p:spPr bwMode="auto">
          <a:xfrm>
            <a:off x="611640" y="1973520"/>
            <a:ext cx="7919280" cy="54648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3000" b="1" strike="noStrike" spc="-1">
                <a:solidFill>
                  <a:schemeClr val="dk1"/>
                </a:solidFill>
                <a:latin typeface="Times New Roman"/>
                <a:ea typeface="Arial"/>
              </a:rPr>
              <a:t>Спасибо за внимание !</a:t>
            </a:r>
            <a:endParaRPr lang="ru-RU" sz="3000" b="0" strike="noStrike" spc="-1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65" name="Picture 2" descr="C:\Users\oplspa\Desktop\ujz3exjx.png"/>
          <p:cNvPicPr/>
          <p:nvPr/>
        </p:nvPicPr>
        <p:blipFill>
          <a:blip r:embed="rId4"/>
          <a:stretch/>
        </p:blipFill>
        <p:spPr bwMode="auto">
          <a:xfrm>
            <a:off x="2229480" y="2565000"/>
            <a:ext cx="4683240" cy="3139920"/>
          </a:xfrm>
          <a:prstGeom prst="rect">
            <a:avLst/>
          </a:prstGeom>
          <a:ln w="0">
            <a:noFill/>
          </a:ln>
        </p:spPr>
      </p:pic>
      <p:sp>
        <p:nvSpPr>
          <p:cNvPr id="166" name="PlaceHolder 1"/>
          <p:cNvSpPr>
            <a:spLocks noGrp="1"/>
          </p:cNvSpPr>
          <p:nvPr>
            <p:ph type="sldNum" idx="13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3804BD8F-7304-42EE-A365-7180892043F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8" name="Picture 4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561181996" name="PlaceHolder 1"/>
          <p:cNvSpPr>
            <a:spLocks noGrp="1"/>
          </p:cNvSpPr>
          <p:nvPr/>
        </p:nvSpPr>
        <p:spPr bwMode="auto">
          <a:xfrm flipH="0" flipV="0">
            <a:off x="457200" y="1556640"/>
            <a:ext cx="8541720" cy="5139723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upright="0" compatLnSpc="0">
            <a:normAutofit fontScale="95000" lnSpcReduction="1000"/>
          </a:bodyPr>
          <a:lstStyle/>
          <a:p>
            <a:pPr marL="0" marR="0" indent="540000" algn="just">
              <a:lnSpc>
                <a:spcPct val="100000"/>
              </a:lnSpc>
              <a:defRPr/>
            </a:pP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ОНСОИАЭ Центрального МТУ по надзору за ЯРБ 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Ростехнадзора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осуществляет федеральный государственный строительный надзор </a:t>
            </a:r>
            <a:b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отношении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2000" b="1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14 объектов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 капитального строительства.</a:t>
            </a:r>
            <a:endParaRPr sz="20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indent="540000" algn="just">
              <a:lnSpc>
                <a:spcPct val="100000"/>
              </a:lnSpc>
              <a:defRPr/>
            </a:pP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На </a:t>
            </a:r>
            <a:r>
              <a:rPr lang="ru-RU" sz="2000" b="1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1 объекте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 капитального строительства проведена консервация.</a:t>
            </a:r>
            <a:endParaRPr sz="20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indent="540000" algn="just">
              <a:lnSpc>
                <a:spcPct val="100000"/>
              </a:lnSpc>
              <a:defRPr/>
            </a:pPr>
            <a:endParaRPr sz="20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0" marR="0" indent="540000" algn="just">
              <a:lnSpc>
                <a:spcPct val="100000"/>
              </a:lnSpc>
              <a:defRPr/>
            </a:pP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В 2024 году 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ОНСОИАЭ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 выдано </a:t>
            </a:r>
            <a:r>
              <a:rPr lang="ru-RU" sz="2000" b="1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3 Заключения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 о соответствии построенных объектов требованиям проектной документации</a:t>
            </a:r>
            <a:r>
              <a:rPr lang="ru-RU" sz="2000" b="0" i="0" u="none" strike="noStrike" cap="none" spc="0">
                <a:solidFill>
                  <a:schemeClr val="dk1"/>
                </a:solidFill>
                <a:latin typeface="Times New Roman"/>
                <a:ea typeface="Arial"/>
                <a:cs typeface="Times New Roman"/>
              </a:rPr>
              <a:t>:</a:t>
            </a:r>
            <a:endParaRPr/>
          </a:p>
          <a:p>
            <a:pPr marL="0" marR="0" indent="540000" algn="just">
              <a:lnSpc>
                <a:spcPct val="100000"/>
              </a:lnSpc>
              <a:defRPr/>
            </a:pPr>
            <a:endParaRPr lang="ru-RU" sz="20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294893" marR="0" indent="-294893" algn="just">
              <a:lnSpc>
                <a:spcPct val="10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cs typeface="Times New Roman"/>
              </a:rPr>
              <a:t>«</a:t>
            </a:r>
            <a:r>
              <a:rPr sz="1800" b="0">
                <a:latin typeface="Times New Roman"/>
                <a:cs typeface="Times New Roman"/>
              </a:rPr>
              <a:t>Строительство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Центра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высоких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медицинских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технологий</a:t>
            </a:r>
            <a:r>
              <a:rPr sz="1800" b="0">
                <a:latin typeface="Times New Roman"/>
                <a:cs typeface="Times New Roman"/>
              </a:rPr>
              <a:t>» </a:t>
            </a:r>
            <a:r>
              <a:rPr sz="1800" b="0">
                <a:latin typeface="Times New Roman"/>
                <a:cs typeface="Times New Roman"/>
              </a:rPr>
              <a:t>федеральное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государственное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бюджетное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учреждение</a:t>
            </a:r>
            <a:r>
              <a:rPr sz="1800" b="0">
                <a:latin typeface="Times New Roman"/>
                <a:cs typeface="Times New Roman"/>
              </a:rPr>
              <a:t> «</a:t>
            </a:r>
            <a:r>
              <a:rPr sz="1800" b="0">
                <a:latin typeface="Times New Roman"/>
                <a:cs typeface="Times New Roman"/>
              </a:rPr>
              <a:t>Национальный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медицинский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исследовательский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центр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хирургии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имени</a:t>
            </a:r>
            <a:r>
              <a:rPr sz="1800" b="0">
                <a:latin typeface="Times New Roman"/>
                <a:cs typeface="Times New Roman"/>
              </a:rPr>
              <a:t> А.В. </a:t>
            </a:r>
            <a:r>
              <a:rPr sz="1800" b="0">
                <a:latin typeface="Times New Roman"/>
                <a:cs typeface="Times New Roman"/>
              </a:rPr>
              <a:t>Вишневского</a:t>
            </a:r>
            <a:r>
              <a:rPr sz="1800" b="0">
                <a:latin typeface="Times New Roman"/>
                <a:cs typeface="Times New Roman"/>
              </a:rPr>
              <a:t>» </a:t>
            </a:r>
            <a:r>
              <a:rPr sz="1800" b="0">
                <a:latin typeface="Times New Roman"/>
                <a:cs typeface="Times New Roman"/>
              </a:rPr>
              <a:t>Министерства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здравоохранения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Российской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Федерации</a:t>
            </a:r>
            <a:r>
              <a:rPr lang="ru-RU" sz="1800" b="0" i="0" u="none" strike="noStrike" cap="none" spc="0">
                <a:solidFill>
                  <a:schemeClr val="dk1"/>
                </a:solidFill>
                <a:latin typeface="Times New Roman"/>
                <a:cs typeface="Times New Roman"/>
              </a:rPr>
              <a:t>.</a:t>
            </a:r>
            <a:endParaRPr sz="18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294893" marR="0" indent="-294893" algn="just">
              <a:lnSpc>
                <a:spcPct val="10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cs typeface="Times New Roman"/>
              </a:rPr>
              <a:t>«</a:t>
            </a:r>
            <a:r>
              <a:rPr sz="1800" b="0">
                <a:latin typeface="Times New Roman"/>
                <a:cs typeface="Times New Roman"/>
              </a:rPr>
              <a:t>Больница</a:t>
            </a:r>
            <a:r>
              <a:rPr sz="1800" b="0">
                <a:latin typeface="Times New Roman"/>
                <a:cs typeface="Times New Roman"/>
              </a:rPr>
              <a:t> с </a:t>
            </a:r>
            <a:r>
              <a:rPr sz="1800" b="0">
                <a:latin typeface="Times New Roman"/>
                <a:cs typeface="Times New Roman"/>
              </a:rPr>
              <a:t>родильным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домом</a:t>
            </a:r>
            <a:r>
              <a:rPr sz="1800" b="0">
                <a:latin typeface="Times New Roman"/>
                <a:cs typeface="Times New Roman"/>
              </a:rPr>
              <a:t>, </a:t>
            </a:r>
            <a:r>
              <a:rPr sz="1800" b="0">
                <a:latin typeface="Times New Roman"/>
                <a:cs typeface="Times New Roman"/>
              </a:rPr>
              <a:t>пос</a:t>
            </a:r>
            <a:r>
              <a:rPr sz="1800" b="0">
                <a:latin typeface="Times New Roman"/>
                <a:cs typeface="Times New Roman"/>
              </a:rPr>
              <a:t>. </a:t>
            </a:r>
            <a:r>
              <a:rPr sz="1800" b="0">
                <a:latin typeface="Times New Roman"/>
                <a:cs typeface="Times New Roman"/>
              </a:rPr>
              <a:t>Коммунарка</a:t>
            </a:r>
            <a:r>
              <a:rPr sz="1800" b="0">
                <a:latin typeface="Times New Roman"/>
                <a:cs typeface="Times New Roman"/>
              </a:rPr>
              <a:t>, </a:t>
            </a:r>
            <a:r>
              <a:rPr sz="1800" b="0">
                <a:latin typeface="Times New Roman"/>
                <a:cs typeface="Times New Roman"/>
              </a:rPr>
              <a:t>поселение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Сосенское</a:t>
            </a:r>
            <a:r>
              <a:rPr sz="1800" b="0">
                <a:latin typeface="Times New Roman"/>
                <a:cs typeface="Times New Roman"/>
              </a:rPr>
              <a:t> </a:t>
            </a:r>
            <a:br>
              <a:rPr sz="1800" b="0">
                <a:latin typeface="Times New Roman"/>
                <a:cs typeface="Times New Roman"/>
              </a:rPr>
            </a:br>
            <a:r>
              <a:rPr sz="1800" b="0">
                <a:latin typeface="Times New Roman"/>
                <a:cs typeface="Times New Roman"/>
              </a:rPr>
              <a:t>(1-я и 2-я </a:t>
            </a:r>
            <a:r>
              <a:rPr sz="1800" b="0">
                <a:latin typeface="Times New Roman"/>
                <a:cs typeface="Times New Roman"/>
              </a:rPr>
              <a:t>очереди</a:t>
            </a:r>
            <a:r>
              <a:rPr sz="1800" b="0">
                <a:latin typeface="Times New Roman"/>
                <a:cs typeface="Times New Roman"/>
              </a:rPr>
              <a:t>). 2-я </a:t>
            </a:r>
            <a:r>
              <a:rPr sz="1800" b="0">
                <a:latin typeface="Times New Roman"/>
                <a:cs typeface="Times New Roman"/>
              </a:rPr>
              <a:t>очередь</a:t>
            </a:r>
            <a:r>
              <a:rPr sz="1800" b="0">
                <a:latin typeface="Times New Roman"/>
                <a:cs typeface="Times New Roman"/>
              </a:rPr>
              <a:t>. </a:t>
            </a:r>
            <a:r>
              <a:rPr sz="1800" b="0">
                <a:latin typeface="Times New Roman"/>
                <a:cs typeface="Times New Roman"/>
              </a:rPr>
              <a:t>Этап</a:t>
            </a:r>
            <a:r>
              <a:rPr sz="1800" b="0">
                <a:latin typeface="Times New Roman"/>
                <a:cs typeface="Times New Roman"/>
              </a:rPr>
              <a:t> 7. </a:t>
            </a:r>
            <a:r>
              <a:rPr sz="1800" b="0">
                <a:latin typeface="Times New Roman"/>
                <a:cs typeface="Times New Roman"/>
              </a:rPr>
              <a:t>Корпус</a:t>
            </a:r>
            <a:r>
              <a:rPr sz="1800" b="0">
                <a:latin typeface="Times New Roman"/>
                <a:cs typeface="Times New Roman"/>
              </a:rPr>
              <a:t> 10. </a:t>
            </a:r>
            <a:r>
              <a:rPr sz="1800" b="0">
                <a:latin typeface="Times New Roman"/>
                <a:cs typeface="Times New Roman"/>
              </a:rPr>
              <a:t>Корпус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лучевой</a:t>
            </a:r>
            <a:r>
              <a:rPr sz="1800" b="0">
                <a:latin typeface="Times New Roman"/>
                <a:cs typeface="Times New Roman"/>
              </a:rPr>
              <a:t> </a:t>
            </a:r>
            <a:r>
              <a:rPr sz="1800" b="0">
                <a:latin typeface="Times New Roman"/>
                <a:cs typeface="Times New Roman"/>
              </a:rPr>
              <a:t>терапии</a:t>
            </a:r>
            <a:r>
              <a:rPr sz="1800" b="0">
                <a:latin typeface="Times New Roman"/>
                <a:cs typeface="Times New Roman"/>
              </a:rPr>
              <a:t>»</a:t>
            </a:r>
            <a:r>
              <a:rPr lang="ru-RU" sz="1800" b="0" i="0" u="none" strike="noStrike" cap="none" spc="0">
                <a:solidFill>
                  <a:schemeClr val="dk1"/>
                </a:solidFill>
                <a:latin typeface="Times New Roman"/>
                <a:cs typeface="Times New Roman"/>
              </a:rPr>
              <a:t>.</a:t>
            </a:r>
            <a:endParaRPr sz="18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294892" marR="0" indent="-294892" algn="just">
              <a:lnSpc>
                <a:spcPct val="10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cs typeface="Times New Roman"/>
              </a:rPr>
              <a:t>«Онкологический амбулаторно-диагностический центр, расположенный </a:t>
            </a:r>
            <a:br>
              <a:rPr sz="1800" b="0">
                <a:latin typeface="Times New Roman"/>
                <a:cs typeface="Times New Roman"/>
              </a:rPr>
            </a:br>
            <a:r>
              <a:rPr sz="1800" b="0">
                <a:latin typeface="Times New Roman"/>
                <a:cs typeface="Times New Roman"/>
              </a:rPr>
              <a:t>п</a:t>
            </a:r>
            <a:r>
              <a:rPr sz="1800" b="0">
                <a:latin typeface="Times New Roman"/>
                <a:cs typeface="Times New Roman"/>
              </a:rPr>
              <a:t>о адресу: Московская область, г.о. Химки, квартал Клязьма. Корпус отделения радионуклидного обеспечения (2 очередь)»</a:t>
            </a:r>
            <a:r>
              <a:rPr lang="ru-RU" sz="1800" b="0" i="0" u="none" strike="noStrike" cap="none" spc="0">
                <a:solidFill>
                  <a:schemeClr val="dk1"/>
                </a:solidFill>
                <a:latin typeface="Times New Roman"/>
                <a:cs typeface="Times New Roman"/>
              </a:rPr>
              <a:t>.</a:t>
            </a:r>
            <a:endParaRPr sz="1800" b="0" i="0" u="none" strike="noStrike" cap="none" spc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334438" indent="0" algn="just">
              <a:lnSpc>
                <a:spcPct val="100000"/>
              </a:lnSpc>
              <a:spcBef>
                <a:spcPts val="398"/>
              </a:spcBef>
              <a:buNone/>
              <a:tabLst>
                <a:tab pos="0" algn="l"/>
              </a:tabLst>
              <a:defRPr/>
            </a:pPr>
            <a:endParaRPr lang="ru-RU" sz="20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61486487" name="Picture 4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464908617" name="TextBox 30"/>
          <p:cNvSpPr/>
          <p:nvPr/>
        </p:nvSpPr>
        <p:spPr bwMode="auto">
          <a:xfrm>
            <a:off x="50040" y="1367640"/>
            <a:ext cx="905076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 strike="noStrike" spc="0">
                <a:solidFill>
                  <a:schemeClr val="dk1"/>
                </a:solidFill>
                <a:latin typeface="Times New Roman"/>
                <a:ea typeface="Arial"/>
              </a:rPr>
              <a:t>Контрольно-надзорные мероприятия в рамках федерального государственного строительного надзора</a:t>
            </a:r>
            <a:endParaRPr lang="ru-RU" sz="2400" b="0" strike="noStrike" spc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31996908" name="PlaceHolder 1"/>
          <p:cNvSpPr>
            <a:spLocks noGrp="1"/>
          </p:cNvSpPr>
          <p:nvPr>
            <p:ph/>
          </p:nvPr>
        </p:nvSpPr>
        <p:spPr bwMode="auto">
          <a:xfrm>
            <a:off x="0" y="1917000"/>
            <a:ext cx="8998920" cy="20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0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indent="0" algn="ctr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r>
              <a:rPr lang="ru-RU" sz="24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За 2024 год ОНСОИАЭ Центрального МТУ по надзору </a:t>
            </a:r>
            <a:br>
              <a:rPr sz="2400"/>
            </a:br>
            <a:r>
              <a:rPr lang="ru-RU" sz="24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за ЯРБ </a:t>
            </a:r>
            <a:r>
              <a:rPr lang="ru-RU" sz="24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Ростехнадзора</a:t>
            </a:r>
            <a:r>
              <a:rPr lang="ru-RU" sz="24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 в рамках федерального государственного строительного надзора проведено:</a:t>
            </a: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44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062516" name="Прямоугольник 136"/>
          <p:cNvSpPr/>
          <p:nvPr/>
        </p:nvSpPr>
        <p:spPr bwMode="auto">
          <a:xfrm>
            <a:off x="900000" y="4140000"/>
            <a:ext cx="7379280" cy="562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50000"/>
              </a:lnSpc>
              <a:spcBef>
                <a:spcPts val="878"/>
              </a:spcBef>
              <a:tabLst>
                <a:tab pos="0" algn="l"/>
              </a:tabLst>
              <a:defRPr/>
            </a:pP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62 </a:t>
            </a: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выездные </a:t>
            </a: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проверки</a:t>
            </a:r>
            <a:endParaRPr lang="ru-RU" sz="2000" b="0" strike="noStrike" spc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00439653" name="Прямоугольник 775919117"/>
          <p:cNvSpPr/>
          <p:nvPr/>
        </p:nvSpPr>
        <p:spPr bwMode="auto">
          <a:xfrm>
            <a:off x="227520" y="5102640"/>
            <a:ext cx="3940200" cy="133416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50000"/>
              </a:lnSpc>
              <a:spcBef>
                <a:spcPts val="878"/>
              </a:spcBef>
              <a:tabLst>
                <a:tab pos="0" algn="l"/>
              </a:tabLst>
              <a:defRPr/>
            </a:pP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47 </a:t>
            </a: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выездных </a:t>
            </a: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проверок </a:t>
            </a:r>
            <a:br>
              <a:rPr sz="2000"/>
            </a:b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по программе проведения проверок</a:t>
            </a:r>
            <a:endParaRPr lang="ru-RU" sz="2000" b="0" strike="noStrike" spc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06371113" name="Прямоугольник 1461196885"/>
          <p:cNvSpPr/>
          <p:nvPr/>
        </p:nvSpPr>
        <p:spPr bwMode="auto">
          <a:xfrm>
            <a:off x="4870080" y="5102640"/>
            <a:ext cx="3940200" cy="133416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50000"/>
              </a:lnSpc>
              <a:spcBef>
                <a:spcPts val="878"/>
              </a:spcBef>
              <a:tabLst>
                <a:tab pos="0" algn="l"/>
              </a:tabLst>
              <a:defRPr/>
            </a:pP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15 выездных проверок </a:t>
            </a:r>
            <a:br>
              <a:rPr sz="2000"/>
            </a:br>
            <a:r>
              <a:rPr lang="ru-RU" sz="2000" b="1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по истечению срока исполнения предписания</a:t>
            </a:r>
            <a:endParaRPr lang="ru-RU" sz="2000" b="0" strike="noStrike" spc="0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4" name="Picture 1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52958934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54440" y="3281869"/>
          <a:ext cx="8834760" cy="2539224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 b="0">
                          <a:latin typeface="Times New Roman"/>
                          <a:ea typeface="Calibri"/>
                          <a:cs typeface="Times New Roman"/>
                        </a:rPr>
                        <a:t>Выявлено 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151 нарушение</a:t>
                      </a: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 действующего законодательства в градостроительной деятельности,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в том числе </a:t>
                      </a:r>
                      <a:r>
                        <a:rPr sz="2200" b="1">
                          <a:latin typeface="Times New Roman"/>
                          <a:ea typeface="Calibri"/>
                          <a:cs typeface="Times New Roman"/>
                        </a:rPr>
                        <a:t>неисполнение 3 предписаний</a:t>
                      </a:r>
                      <a:r>
                        <a:rPr sz="2200">
                          <a:latin typeface="Times New Roman"/>
                          <a:ea typeface="Calibri"/>
                          <a:cs typeface="Times New Roman"/>
                        </a:rPr>
                        <a:t> в установленный срок.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46408">
                <a:tc>
                  <a:txBody>
                    <a:bodyPr/>
                    <a:p>
                      <a:pPr>
                        <a:defRPr/>
                      </a:pPr>
                      <a:r>
                        <a:rPr sz="22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Выдано </a:t>
                      </a:r>
                      <a:r>
                        <a:rPr sz="22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24 предписания</a:t>
                      </a:r>
                      <a:r>
                        <a:rPr sz="22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об устранении выявленных нарушений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</a:tbl>
          </a:graphicData>
        </a:graphic>
      </p:graphicFrame>
      <p:sp>
        <p:nvSpPr>
          <p:cNvPr id="129120120" name="PlaceHolder 1"/>
          <p:cNvSpPr>
            <a:spLocks noGrp="1"/>
          </p:cNvSpPr>
          <p:nvPr/>
        </p:nvSpPr>
        <p:spPr bwMode="auto">
          <a:xfrm>
            <a:off x="75959" y="1176988"/>
            <a:ext cx="8998920" cy="2041920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ходе проведения контрольно-надзорных мероприятий </a:t>
            </a:r>
            <a:b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2024 году</a:t>
            </a:r>
            <a:endParaRPr sz="2400" b="1">
              <a:latin typeface="Times New Roman"/>
              <a:cs typeface="Times New Roman"/>
            </a:endParaRPr>
          </a:p>
          <a:p>
            <a:pPr indent="0" algn="ctr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53288561" name="Picture 1"/>
          <p:cNvPicPr/>
          <p:nvPr/>
        </p:nvPicPr>
        <p:blipFill>
          <a:blip r:embed="rId2"/>
          <a:stretch/>
        </p:blipFill>
        <p:spPr bwMode="auto">
          <a:xfrm>
            <a:off x="828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751654353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75958" y="2650739"/>
          <a:ext cx="8841960" cy="4053076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36226">
                <a:tc>
                  <a:txBody>
                    <a:bodyPr/>
                    <a:p>
                      <a:pPr marL="0" indent="536575" algn="just"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Объявлено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sz="1800" b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предостережения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о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недопустимости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нарушения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обязательных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требований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отношении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700973">
                <a:tc>
                  <a:txBody>
                    <a:bodyPr/>
                    <a:p>
                      <a:pPr marL="285750" indent="-285750">
                        <a:buFont typeface="Arial"/>
                        <a:buChar char="•"/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ФГАУ «НМИЦ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Нейрохирургии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им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ак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 Н.Н.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Бурденко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»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36226">
                <a:tc>
                  <a:txBody>
                    <a:bodyPr/>
                    <a:p>
                      <a:pPr marL="285750" indent="-285750">
                        <a:buFont typeface="Arial"/>
                        <a:buChar char="•"/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ФГБУ «НМИЦ ССХ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им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. А.Н.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Бакулева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»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Минздрава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России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36226">
                <a:tc>
                  <a:txBody>
                    <a:bodyPr/>
                    <a:p>
                      <a:pPr marL="285750" indent="-285750">
                        <a:buFont typeface="Arial"/>
                        <a:buChar char="•"/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ООО </a:t>
                      </a:r>
                      <a:r>
                        <a:rPr lang="en-US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Теокортекс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Кросслинк</a:t>
                      </a:r>
                      <a:r>
                        <a:rPr lang="en-US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sz="180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836226">
                <a:tc>
                  <a:txBody>
                    <a:bodyPr/>
                    <a:p>
                      <a:pPr marL="283879" indent="-283879">
                        <a:buFont typeface="Arial"/>
                        <a:buChar char="•"/>
                        <a:defRPr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Государственное казенное учреждение города Севастополя «Единая дирекция капитального строительства»</a:t>
                      </a:r>
                      <a:endParaRPr sz="180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 marT="45720" marB="4572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169091361" name="PlaceHolder 1"/>
          <p:cNvSpPr>
            <a:spLocks noGrp="1"/>
          </p:cNvSpPr>
          <p:nvPr/>
        </p:nvSpPr>
        <p:spPr bwMode="auto">
          <a:xfrm>
            <a:off x="75959" y="1176988"/>
            <a:ext cx="8998920" cy="2042108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compatLnSpc="0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ходе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проведения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контрольно-надзорных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мероприятий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b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2024 </a:t>
            </a:r>
            <a:r>
              <a:rPr lang="en-US" sz="2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году</a:t>
            </a:r>
            <a:endParaRPr sz="2400" b="1">
              <a:latin typeface="Times New Roman"/>
              <a:cs typeface="Times New Roman"/>
            </a:endParaRPr>
          </a:p>
          <a:p>
            <a:pPr indent="0" algn="ctr">
              <a:lnSpc>
                <a:spcPct val="150000"/>
              </a:lnSpc>
              <a:spcBef>
                <a:spcPts val="878"/>
              </a:spcBef>
              <a:buNone/>
              <a:tabLst>
                <a:tab pos="0" algn="l"/>
              </a:tabLst>
              <a:defRPr/>
            </a:pPr>
            <a:endParaRPr lang="ru-RU" sz="2400" b="0" strike="noStrike" spc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0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41" name="Picture 4"/>
          <p:cNvPicPr/>
          <p:nvPr/>
        </p:nvPicPr>
        <p:blipFill>
          <a:blip r:embed="rId3"/>
          <a:stretch/>
        </p:blipFill>
        <p:spPr bwMode="auto">
          <a:xfrm>
            <a:off x="1440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42" name="PlaceHolder 1"/>
          <p:cNvSpPr>
            <a:spLocks noGrp="1"/>
          </p:cNvSpPr>
          <p:nvPr>
            <p:ph/>
          </p:nvPr>
        </p:nvSpPr>
        <p:spPr bwMode="auto">
          <a:xfrm>
            <a:off x="457200" y="1556640"/>
            <a:ext cx="8541720" cy="4568040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t" anchorCtr="0" forceAA="0" compatLnSpc="0">
            <a:normAutofit fontScale="92500" lnSpcReduction="20000"/>
          </a:bodyPr>
          <a:lstStyle/>
          <a:p>
            <a:pPr marL="334439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1" strike="noStrike" spc="-1">
                <a:solidFill>
                  <a:schemeClr val="dk1"/>
                </a:solidFill>
                <a:latin typeface="Times New Roman"/>
              </a:rPr>
              <a:t>Характерные нарушения, выявленные в ходе проверок: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-315720" algn="just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/>
              <a:buChar char=""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 строительные работы проводятся с нарушением техники безопасности при строительстве;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indent="-315720" algn="just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/>
              <a:buChar char=""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работы проводятся с нарушением требований утвержденной </a:t>
            </a:r>
            <a:br>
              <a:rPr sz="2000"/>
            </a:b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в установленном порядке проектной документации, а также требований технических регламентов.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marR="0" indent="22428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Причинами выявленных нарушений являлись, в основном, неисполнение должностными лицами своих служебных обязанностей и ослабление контроля </a:t>
            </a: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со </a:t>
            </a: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стороны руководства организаций и лиц, осуществляющих строительный контроль.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15720" marR="0" indent="22428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По итогам контрольно-надзорных мероприятий (федеральный государственный строительный надзор) составлялись акты о проведенных проверках и протоколы осмотра территорий, помещений (отсеков), производственных и иных объектов, продукции (товаров) и иных предметов, выдавались предписания об устранении выявленных нарушений, возбуждены дела по административным правонарушениям в отношении должностных </a:t>
            </a:r>
            <a:br>
              <a:rPr lang="ru-RU" sz="2000" b="0" strike="noStrike" spc="-1">
                <a:solidFill>
                  <a:schemeClr val="dk1"/>
                </a:solidFill>
                <a:latin typeface="Times New Roman"/>
              </a:rPr>
            </a:b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и </a:t>
            </a: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юридических </a:t>
            </a:r>
            <a:r>
              <a:rPr lang="ru-RU" sz="2000" b="0" strike="noStrike" spc="-1">
                <a:solidFill>
                  <a:schemeClr val="dk1"/>
                </a:solidFill>
                <a:latin typeface="Times New Roman"/>
              </a:rPr>
              <a:t>лиц, виновные лица привлечены к административной ответственности.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334439" indent="0" algn="just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ldNum" idx="10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3E147D66-4832-4EF8-9008-021858014D34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4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45" name="Picture 4"/>
          <p:cNvPicPr/>
          <p:nvPr/>
        </p:nvPicPr>
        <p:blipFill>
          <a:blip r:embed="rId3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146" name="Picture 4"/>
          <p:cNvPicPr/>
          <p:nvPr/>
        </p:nvPicPr>
        <p:blipFill>
          <a:blip r:embed="rId4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sp>
        <p:nvSpPr>
          <p:cNvPr id="147" name="PlaceHolder 1"/>
          <p:cNvSpPr>
            <a:spLocks noGrp="1"/>
          </p:cNvSpPr>
          <p:nvPr>
            <p:ph/>
          </p:nvPr>
        </p:nvSpPr>
        <p:spPr bwMode="auto">
          <a:xfrm>
            <a:off x="-33778" y="1366200"/>
            <a:ext cx="9142920" cy="1597131"/>
          </a:xfrm>
          <a:prstGeom prst="rect">
            <a:avLst/>
          </a:prstGeom>
          <a:noFill/>
          <a:ln w="0">
            <a:noFill/>
          </a:ln>
        </p:spPr>
        <p:txBody>
          <a:bodyPr vertOverflow="overflow" horzOverflow="overflow" vert="horz" wrap="square" lIns="90000" tIns="45000" rIns="90000" bIns="45000" numCol="1" spcCol="0" rtlCol="0" fromWordArt="0" anchor="ctr" anchorCtr="0" forceAA="0" compatLnSpc="0">
            <a:normAutofit fontScale="97500"/>
          </a:bodyPr>
          <a:lstStyle/>
          <a:p>
            <a:pPr marL="90000" marR="0" indent="900000" algn="just">
              <a:spcBef>
                <a:spcPts val="641"/>
              </a:spcBef>
              <a:buNone/>
              <a:tabLst>
                <a:tab pos="0" algn="l"/>
              </a:tabLst>
              <a:defRPr/>
            </a:pPr>
            <a:r>
              <a:rPr lang="ru-RU" sz="2500" b="1" strike="noStrike" spc="-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2024 году возбуждено 66 административных дел  </a:t>
            </a:r>
            <a:br>
              <a:rPr lang="ru-RU" sz="2500" b="1" strike="noStrike" spc="-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500" b="1" strike="noStrike" spc="-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500" b="1" strike="noStrike" spc="-1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отношении </a:t>
            </a:r>
            <a:r>
              <a:rPr lang="ru-RU" sz="2500" b="1" strike="noStrike" spc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юридических и должностных лиц:</a:t>
            </a:r>
            <a:endParaRPr sz="2500" b="0" strike="noStrike" spc="-1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35880" indent="0" algn="just">
              <a:lnSpc>
                <a:spcPct val="150000"/>
              </a:lnSpc>
              <a:spcBef>
                <a:spcPts val="641"/>
              </a:spcBef>
              <a:buNone/>
              <a:tabLst>
                <a:tab pos="0" algn="l"/>
              </a:tabLst>
              <a:defRPr/>
            </a:pP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8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16698" y="2236220"/>
          <a:ext cx="8834760" cy="3999304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60 административных дел по ч. 1 ст. 9.4 КоАП РФ</a:t>
                      </a:r>
                      <a:endParaRPr lang="ru-RU" sz="1800" b="1" strike="noStrike" spc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5983B0"/>
                    </a:solidFill>
                  </a:tcPr>
                </a:tc>
              </a:tr>
              <a:tr h="549406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АО «РТЗ»; ФГБУ НИЦ «Курчатовский институт»; АО «ГНЦ РФ ТРИНИТИ»; АО «ОЭС»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ООО «Каскад-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Энерго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 ООО «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ИРиС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 ООО «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Балтинжиниринг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 ООО «МАТЕН»;</a:t>
                      </a:r>
                      <a:endParaRPr sz="18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defRPr/>
                      </a:pPr>
                      <a:r>
                        <a:rPr>
                          <a:latin typeface="Times New Roman"/>
                          <a:cs typeface="Times New Roman"/>
                        </a:rPr>
                        <a:t>ООО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Спецтехкомплект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; ФГБУ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УЗС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»;</a:t>
                      </a:r>
                      <a:r>
                        <a:rPr>
                          <a:latin typeface="Times New Roman"/>
                          <a:cs typeface="Times New Roman"/>
                        </a:rPr>
                        <a:t> НИЦ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«Курчатовский институт - ИФВЭ»</a:t>
                      </a:r>
                      <a:endParaRPr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ООО </a:t>
                      </a:r>
                      <a:r>
                        <a:rPr lang="ru-RU" sz="18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«Теинстройпроект»; ООО «МСУ-1»; ООО «СМУ-77»;ООО «СК Велесъ»;</a:t>
                      </a:r>
                      <a:endParaRPr sz="1800" b="0" strike="noStrike" spc="-1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ООО «СК Фаворит»; ООО «СтройКонтинент»; АО «Электроцентромонтаж»; КП «УГС»;</a:t>
                      </a:r>
                      <a:endParaRPr/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574983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defRPr/>
                      </a:pPr>
                      <a:r>
                        <a:rPr lang="ru-RU" sz="18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ООО «ТЭС»; ООО «НИРЭКС»; ООО «ЮНИРОСТ»; АО «ГСПИ».</a:t>
                      </a:r>
                      <a:endParaRPr/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150" name="PlaceHolder 2"/>
          <p:cNvSpPr>
            <a:spLocks noGrp="1"/>
          </p:cNvSpPr>
          <p:nvPr>
            <p:ph type="sldNum" idx="11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A9EC2396-7D3F-43B6-A26C-9AEDB3C0FC2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75760648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553213038" name="Picture 4"/>
          <p:cNvPicPr/>
          <p:nvPr/>
        </p:nvPicPr>
        <p:blipFill>
          <a:blip r:embed="rId3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282949545" name="Picture 4"/>
          <p:cNvPicPr/>
          <p:nvPr/>
        </p:nvPicPr>
        <p:blipFill>
          <a:blip r:embed="rId4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995665079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16699" y="1791966"/>
          <a:ext cx="8834760" cy="3791528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817200">
                <a:tc>
                  <a:txBody>
                    <a:bodyPr/>
                    <a:p>
                      <a:pPr marL="0" indent="536575" algn="just">
                        <a:lnSpc>
                          <a:spcPct val="100000"/>
                        </a:lnSpc>
                        <a:defRPr/>
                      </a:pPr>
                      <a:r>
                        <a:rPr lang="ru-RU" sz="2000" b="1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6 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административных дел </a:t>
                      </a:r>
                      <a:r>
                        <a:rPr lang="ru-RU" sz="2000" b="1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ст. 19.7 КоАП РФ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направлены </a:t>
                      </a:r>
                      <a:b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подведомственности мировому 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судье.</a:t>
                      </a:r>
                      <a:endParaRPr sz="20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marL="0" indent="536575" algn="just">
                        <a:defRPr/>
                      </a:pPr>
                      <a:r>
                        <a:rPr sz="200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отношении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юридического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 и 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должностного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лица</a:t>
                      </a:r>
                      <a:r>
                        <a:rPr sz="2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ФГБУ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НМИЦ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Хирургии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им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. А.В.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Вишневского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Минздрава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России</a:t>
                      </a:r>
                      <a:r>
                        <a:rPr lang="ru-RU" sz="2000" b="1">
                          <a:latin typeface="Times New Roman"/>
                          <a:cs typeface="Times New Roman"/>
                        </a:rPr>
                        <a:t>, АО «ГНЦ РФ ТРИНИТИ», АО «РТЗ».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sz="2000" b="0">
                          <a:latin typeface="Times New Roman"/>
                          <a:ea typeface="Times New Roman"/>
                          <a:cs typeface="Times New Roman"/>
                        </a:rPr>
                        <a:t>Вынесены </a:t>
                      </a:r>
                      <a:r>
                        <a:rPr sz="2000" b="1">
                          <a:latin typeface="Times New Roman"/>
                          <a:ea typeface="Times New Roman"/>
                          <a:cs typeface="Times New Roman"/>
                        </a:rPr>
                        <a:t>решения суда </a:t>
                      </a:r>
                      <a:r>
                        <a:rPr sz="2000" b="0">
                          <a:latin typeface="Times New Roman"/>
                          <a:ea typeface="Times New Roman"/>
                          <a:cs typeface="Times New Roman"/>
                        </a:rPr>
                        <a:t>по административным делам</a:t>
                      </a:r>
                      <a:r>
                        <a:rPr sz="20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ФГБУ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«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НМИЦ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Хирургии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А.В.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Вишневского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ahoma"/>
                          <a:cs typeface="Times New Roman"/>
                        </a:rPr>
                        <a:t>»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Минздрава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u="none" strike="noStrike" cap="non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России</a:t>
                      </a:r>
                      <a:r>
                        <a:rPr sz="2000" b="1">
                          <a:latin typeface="Times New Roman"/>
                          <a:cs typeface="Times New Roman"/>
                        </a:rPr>
                        <a:t>:  </a:t>
                      </a:r>
                      <a:endParaRPr/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 marL="0" indent="536575" algn="just">
                        <a:defRPr/>
                      </a:pP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отношении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юридического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лица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назначена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мера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наказания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виде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предупреждения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686644">
                <a:tc>
                  <a:txBody>
                    <a:bodyPr/>
                    <a:p>
                      <a:pPr marL="0" indent="536575" algn="just">
                        <a:defRPr/>
                      </a:pP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отношении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должностного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лица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назначен</a:t>
                      </a:r>
                      <a:r>
                        <a:rPr lang="en-US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штраф</a:t>
                      </a:r>
                      <a:r>
                        <a:rPr lang="en-US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sz="2000" b="1"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606127676" name="PlaceHolder 2"/>
          <p:cNvSpPr>
            <a:spLocks noGrp="1"/>
          </p:cNvSpPr>
          <p:nvPr>
            <p:ph type="sldNum" idx="11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0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47334A45-5754-B510-015D-0E7BF95428F2}" type="slidenum">
              <a:rPr lang="ru-RU" sz="1200" b="0" strike="noStrike" spc="0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01908219" name="Picture 3"/>
          <p:cNvPicPr/>
          <p:nvPr/>
        </p:nvPicPr>
        <p:blipFill>
          <a:blip r:embed="rId2"/>
          <a:stretch/>
        </p:blipFill>
        <p:spPr bwMode="auto">
          <a:xfrm>
            <a:off x="0" y="6293160"/>
            <a:ext cx="9142560" cy="563400"/>
          </a:xfrm>
          <a:prstGeom prst="rect">
            <a:avLst/>
          </a:prstGeom>
          <a:ln w="0">
            <a:noFill/>
          </a:ln>
        </p:spPr>
      </p:pic>
      <p:pic>
        <p:nvPicPr>
          <p:cNvPr id="1320965433" name="Picture 4"/>
          <p:cNvPicPr/>
          <p:nvPr/>
        </p:nvPicPr>
        <p:blipFill>
          <a:blip r:embed="rId3"/>
          <a:stretch/>
        </p:blipFill>
        <p:spPr bwMode="auto">
          <a:xfrm>
            <a:off x="0" y="0"/>
            <a:ext cx="9154080" cy="716040"/>
          </a:xfrm>
          <a:prstGeom prst="rect">
            <a:avLst/>
          </a:prstGeom>
          <a:ln w="0">
            <a:noFill/>
          </a:ln>
        </p:spPr>
      </p:pic>
      <p:pic>
        <p:nvPicPr>
          <p:cNvPr id="1056499001" name="Picture 4"/>
          <p:cNvPicPr/>
          <p:nvPr/>
        </p:nvPicPr>
        <p:blipFill>
          <a:blip r:embed="rId4"/>
          <a:stretch/>
        </p:blipFill>
        <p:spPr bwMode="auto">
          <a:xfrm>
            <a:off x="-9720" y="0"/>
            <a:ext cx="9134280" cy="1366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932560865" name="Таблица 196"/>
          <p:cNvGraphicFramePr>
            <a:graphicFrameLocks xmlns:a="http://schemas.openxmlformats.org/drawingml/2006/main"/>
          </p:cNvGraphicFramePr>
          <p:nvPr/>
        </p:nvGraphicFramePr>
        <p:xfrm>
          <a:off x="136439" y="1739049"/>
          <a:ext cx="8834760" cy="3092537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8834760"/>
              </a:tblGrid>
              <a:tr h="1177200">
                <a:tc>
                  <a:txBody>
                    <a:bodyPr/>
                    <a:p>
                      <a:pPr marL="0" marR="0" indent="540000" algn="just">
                        <a:lnSpc>
                          <a:spcPct val="100000"/>
                        </a:lnSpc>
                        <a:tabLst>
                          <a:tab pos="540000" algn="l"/>
                        </a:tabLst>
                        <a:defRPr/>
                      </a:pPr>
                      <a:r>
                        <a:rPr lang="ru-RU" sz="2000" b="1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 административных дела 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в отношении должностных лиц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ФГБУ НИЦ «Курчатовский институт»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000" b="1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ч. 6 ст. 19.5 КоАП РФ</a:t>
                      </a: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 направлены </a:t>
                      </a:r>
                      <a:b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2000" b="0" strike="noStrike" spc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по подведомственности мировому судье. </a:t>
                      </a:r>
                      <a:endParaRPr sz="20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B4C7DC"/>
                    </a:solidFill>
                  </a:tcPr>
                </a:tc>
              </a:tr>
              <a:tr h="1260000">
                <a:tc>
                  <a:txBody>
                    <a:bodyPr/>
                    <a:p>
                      <a:pPr marL="0" marR="0" indent="540000" algn="just">
                        <a:lnSpc>
                          <a:spcPct val="100000"/>
                        </a:lnSpc>
                        <a:tabLst>
                          <a:tab pos="540000" algn="l"/>
                        </a:tabLst>
                        <a:defRPr/>
                      </a:pP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административных дела </a:t>
                      </a: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отношении юридических лиц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ФГБУ НИЦ «Курчатовский институт»</a:t>
                      </a: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ч. 6 ст. 19.5 КоАП РФ</a:t>
                      </a: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направлены </a:t>
                      </a:r>
                      <a:b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подведомственности в Арбитражный суд города Москвы. </a:t>
                      </a:r>
                      <a:endParaRPr sz="2000" b="0" strike="noStrike" spc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36000" marR="3600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1461041">
                <a:tc>
                  <a:txBody>
                    <a:bodyPr/>
                    <a:p>
                      <a:pPr marL="0" marR="0" indent="540000" algn="just">
                        <a:lnSpc>
                          <a:spcPct val="100000"/>
                        </a:lnSpc>
                        <a:tabLst>
                          <a:tab pos="540000" algn="l"/>
                        </a:tabLst>
                        <a:defRPr/>
                      </a:pP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Вынесены </a:t>
                      </a: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следующие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решения суда: </a:t>
                      </a: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отношении юридического </a:t>
                      </a:r>
                      <a:b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0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должностного лиц назначены меры наказания в виде</a:t>
                      </a:r>
                      <a:r>
                        <a:rPr lang="ru-RU" sz="2000" b="1" i="0" u="none" strike="noStrike" cap="none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штрафов.</a:t>
                      </a:r>
                      <a:endParaRPr lang="ru-RU" sz="2000" b="1" i="0" u="none" strike="noStrike" cap="none" spc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000" marR="36000" marT="45720" marB="45720">
                    <a:lnL w="7200" algn="ctr">
                      <a:solidFill>
                        <a:srgbClr val="FFFFFF"/>
                      </a:solidFill>
                    </a:lnL>
                    <a:lnR w="7200" algn="ctr">
                      <a:solidFill>
                        <a:srgbClr val="FFFFFF"/>
                      </a:solidFill>
                    </a:lnR>
                    <a:lnT w="7200" algn="ctr">
                      <a:solidFill>
                        <a:srgbClr val="FFFFFF"/>
                      </a:solidFill>
                    </a:lnT>
                    <a:lnB w="7200" algn="ctr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  <p:sp>
        <p:nvSpPr>
          <p:cNvPr id="651663043" name="PlaceHolder 2"/>
          <p:cNvSpPr>
            <a:spLocks noGrp="1"/>
          </p:cNvSpPr>
          <p:nvPr>
            <p:ph type="sldNum" idx="11"/>
          </p:nvPr>
        </p:nvSpPr>
        <p:spPr bwMode="auto"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0">
                <a:solidFill>
                  <a:srgbClr val="8B8B8B"/>
                </a:solidFill>
                <a:latin typeface="Calibri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5DBBAC17-C483-1893-6B2D-0F06E69E121B}" type="slidenum">
              <a:rPr lang="ru-RU" sz="1200" b="0" strike="noStrike" spc="0">
                <a:solidFill>
                  <a:srgbClr val="8B8B8B"/>
                </a:solidFill>
                <a:latin typeface="Calibri"/>
                <a:ea typeface="Arial"/>
              </a:rPr>
              <a:t/>
            </a:fld>
            <a:endParaRPr lang="ru-RU" sz="1200" b="0" strike="noStrike" spc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ONLYOFFICE/7.3.3.50</Application>
  <DocSecurity>0</DocSecurity>
  <PresentationFormat>Экран (4:3)</PresentationFormat>
  <Paragraphs>0</Paragraphs>
  <Slides>14</Slides>
  <Notes>14</Notes>
  <HiddenSlides>0</HiddenSlides>
  <MMClips>2</MMClips>
  <ScaleCrop>0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Theme 1</vt:lpstr>
      <vt:lpstr>Theme 2</vt:lpstr>
      <vt:lpstr>Theme 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Серегин П.А.</dc:creator>
  <cp:keywords/>
  <dc:description/>
  <dc:identifier/>
  <dc:language>ru-RU</dc:language>
  <cp:lastModifiedBy/>
  <cp:revision>460</cp:revision>
  <dcterms:created xsi:type="dcterms:W3CDTF">2015-09-22T06:41:40Z</dcterms:created>
  <dcterms:modified xsi:type="dcterms:W3CDTF">2025-03-14T08:50:23Z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23</vt:i4>
  </property>
  <property fmtid="{D5CDD505-2E9C-101B-9397-08002B2CF9AE}" pid="3" name="PresentationFormat">
    <vt:lpwstr>Экран (4:3)</vt:lpwstr>
  </property>
  <property fmtid="{D5CDD505-2E9C-101B-9397-08002B2CF9AE}" pid="4" name="Slides">
    <vt:i4>18</vt:i4>
  </property>
</Properties>
</file>